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1467ADA-1713-47D8-AABC-BC6C0F542CA9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88BD950-8CF1-486E-957E-43D18A220E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863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26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23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96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12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24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75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8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88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58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53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213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01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F3A71-7310-4B85-A343-A94C817DEB80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DA926-472F-470A-865B-F7395E738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73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0" name="Rectangle 142"/>
          <p:cNvSpPr>
            <a:spLocks noChangeArrowheads="1"/>
          </p:cNvSpPr>
          <p:nvPr/>
        </p:nvSpPr>
        <p:spPr bwMode="auto">
          <a:xfrm>
            <a:off x="12217278" y="7728438"/>
            <a:ext cx="24046" cy="117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62">
                <a:solidFill>
                  <a:srgbClr val="3366CC"/>
                </a:solidFill>
                <a:latin typeface="Arial Rounded MT Bold" pitchFamily="34" charset="0"/>
              </a:rPr>
              <a:t> </a:t>
            </a:r>
            <a:endParaRPr lang="it-IT" sz="1662"/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12345865" y="7787787"/>
            <a:ext cx="12824" cy="63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415">
                <a:solidFill>
                  <a:srgbClr val="3366CC"/>
                </a:solidFill>
                <a:latin typeface="Arial Rounded MT Bold" pitchFamily="34" charset="0"/>
              </a:rPr>
              <a:t> </a:t>
            </a:r>
            <a:endParaRPr lang="it-IT" sz="1662"/>
          </a:p>
        </p:txBody>
      </p:sp>
      <p:sp>
        <p:nvSpPr>
          <p:cNvPr id="2199" name="Oval 151"/>
          <p:cNvSpPr>
            <a:spLocks noChangeArrowheads="1"/>
          </p:cNvSpPr>
          <p:nvPr/>
        </p:nvSpPr>
        <p:spPr bwMode="auto">
          <a:xfrm>
            <a:off x="4935416" y="2110154"/>
            <a:ext cx="2321169" cy="2321169"/>
          </a:xfrm>
          <a:prstGeom prst="ellipse">
            <a:avLst/>
          </a:prstGeom>
          <a:solidFill>
            <a:srgbClr val="EBEBF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00" name="Freeform 152"/>
          <p:cNvSpPr>
            <a:spLocks noEditPoints="1"/>
          </p:cNvSpPr>
          <p:nvPr/>
        </p:nvSpPr>
        <p:spPr bwMode="auto">
          <a:xfrm>
            <a:off x="5803656" y="1676034"/>
            <a:ext cx="560510" cy="3370751"/>
          </a:xfrm>
          <a:custGeom>
            <a:avLst/>
            <a:gdLst/>
            <a:ahLst/>
            <a:cxnLst>
              <a:cxn ang="0">
                <a:pos x="554" y="514"/>
              </a:cxn>
              <a:cxn ang="0">
                <a:pos x="563" y="413"/>
              </a:cxn>
              <a:cxn ang="0">
                <a:pos x="591" y="320"/>
              </a:cxn>
              <a:cxn ang="0">
                <a:pos x="636" y="232"/>
              </a:cxn>
              <a:cxn ang="0">
                <a:pos x="665" y="191"/>
              </a:cxn>
              <a:cxn ang="0">
                <a:pos x="701" y="153"/>
              </a:cxn>
              <a:cxn ang="0">
                <a:pos x="737" y="117"/>
              </a:cxn>
              <a:cxn ang="0">
                <a:pos x="778" y="85"/>
              </a:cxn>
              <a:cxn ang="0">
                <a:pos x="820" y="58"/>
              </a:cxn>
              <a:cxn ang="0">
                <a:pos x="866" y="38"/>
              </a:cxn>
              <a:cxn ang="0">
                <a:pos x="913" y="20"/>
              </a:cxn>
              <a:cxn ang="0">
                <a:pos x="965" y="9"/>
              </a:cxn>
              <a:cxn ang="0">
                <a:pos x="1073" y="0"/>
              </a:cxn>
              <a:cxn ang="0">
                <a:pos x="1174" y="9"/>
              </a:cxn>
              <a:cxn ang="0">
                <a:pos x="1269" y="36"/>
              </a:cxn>
              <a:cxn ang="0">
                <a:pos x="1314" y="56"/>
              </a:cxn>
              <a:cxn ang="0">
                <a:pos x="1357" y="83"/>
              </a:cxn>
              <a:cxn ang="0">
                <a:pos x="1398" y="112"/>
              </a:cxn>
              <a:cxn ang="0">
                <a:pos x="1438" y="148"/>
              </a:cxn>
              <a:cxn ang="0">
                <a:pos x="1472" y="185"/>
              </a:cxn>
              <a:cxn ang="0">
                <a:pos x="1504" y="225"/>
              </a:cxn>
              <a:cxn ang="0">
                <a:pos x="1531" y="268"/>
              </a:cxn>
              <a:cxn ang="0">
                <a:pos x="1553" y="313"/>
              </a:cxn>
              <a:cxn ang="0">
                <a:pos x="1580" y="408"/>
              </a:cxn>
              <a:cxn ang="0">
                <a:pos x="1592" y="514"/>
              </a:cxn>
              <a:cxn ang="0">
                <a:pos x="1580" y="618"/>
              </a:cxn>
              <a:cxn ang="0">
                <a:pos x="1553" y="713"/>
              </a:cxn>
              <a:cxn ang="0">
                <a:pos x="1531" y="758"/>
              </a:cxn>
              <a:cxn ang="0">
                <a:pos x="1504" y="801"/>
              </a:cxn>
              <a:cxn ang="0">
                <a:pos x="1472" y="841"/>
              </a:cxn>
              <a:cxn ang="0">
                <a:pos x="1438" y="882"/>
              </a:cxn>
              <a:cxn ang="0">
                <a:pos x="1398" y="916"/>
              </a:cxn>
              <a:cxn ang="0">
                <a:pos x="1357" y="947"/>
              </a:cxn>
              <a:cxn ang="0">
                <a:pos x="1314" y="972"/>
              </a:cxn>
              <a:cxn ang="0">
                <a:pos x="1269" y="995"/>
              </a:cxn>
              <a:cxn ang="0">
                <a:pos x="1174" y="1022"/>
              </a:cxn>
              <a:cxn ang="0">
                <a:pos x="1073" y="1033"/>
              </a:cxn>
              <a:cxn ang="0">
                <a:pos x="967" y="1022"/>
              </a:cxn>
              <a:cxn ang="0">
                <a:pos x="872" y="995"/>
              </a:cxn>
              <a:cxn ang="0">
                <a:pos x="827" y="972"/>
              </a:cxn>
              <a:cxn ang="0">
                <a:pos x="784" y="945"/>
              </a:cxn>
              <a:cxn ang="0">
                <a:pos x="744" y="914"/>
              </a:cxn>
              <a:cxn ang="0">
                <a:pos x="706" y="880"/>
              </a:cxn>
              <a:cxn ang="0">
                <a:pos x="669" y="839"/>
              </a:cxn>
              <a:cxn ang="0">
                <a:pos x="638" y="799"/>
              </a:cxn>
              <a:cxn ang="0">
                <a:pos x="613" y="756"/>
              </a:cxn>
              <a:cxn ang="0">
                <a:pos x="591" y="710"/>
              </a:cxn>
              <a:cxn ang="0">
                <a:pos x="563" y="616"/>
              </a:cxn>
              <a:cxn ang="0">
                <a:pos x="554" y="514"/>
              </a:cxn>
              <a:cxn ang="0">
                <a:pos x="554" y="514"/>
              </a:cxn>
              <a:cxn ang="0">
                <a:pos x="676" y="5606"/>
              </a:cxn>
              <a:cxn ang="0">
                <a:pos x="676" y="2762"/>
              </a:cxn>
              <a:cxn ang="0">
                <a:pos x="0" y="2762"/>
              </a:cxn>
              <a:cxn ang="0">
                <a:pos x="0" y="1999"/>
              </a:cxn>
              <a:cxn ang="0">
                <a:pos x="1533" y="1999"/>
              </a:cxn>
              <a:cxn ang="0">
                <a:pos x="1533" y="5606"/>
              </a:cxn>
              <a:cxn ang="0">
                <a:pos x="2209" y="5606"/>
              </a:cxn>
              <a:cxn ang="0">
                <a:pos x="2209" y="6369"/>
              </a:cxn>
              <a:cxn ang="0">
                <a:pos x="0" y="6369"/>
              </a:cxn>
              <a:cxn ang="0">
                <a:pos x="0" y="5606"/>
              </a:cxn>
              <a:cxn ang="0">
                <a:pos x="676" y="5606"/>
              </a:cxn>
            </a:cxnLst>
            <a:rect l="0" t="0" r="r" b="b"/>
            <a:pathLst>
              <a:path w="2209" h="6369">
                <a:moveTo>
                  <a:pt x="554" y="514"/>
                </a:moveTo>
                <a:lnTo>
                  <a:pt x="563" y="413"/>
                </a:lnTo>
                <a:lnTo>
                  <a:pt x="591" y="320"/>
                </a:lnTo>
                <a:lnTo>
                  <a:pt x="636" y="232"/>
                </a:lnTo>
                <a:lnTo>
                  <a:pt x="665" y="191"/>
                </a:lnTo>
                <a:lnTo>
                  <a:pt x="701" y="153"/>
                </a:lnTo>
                <a:lnTo>
                  <a:pt x="737" y="117"/>
                </a:lnTo>
                <a:lnTo>
                  <a:pt x="778" y="85"/>
                </a:lnTo>
                <a:lnTo>
                  <a:pt x="820" y="58"/>
                </a:lnTo>
                <a:lnTo>
                  <a:pt x="866" y="38"/>
                </a:lnTo>
                <a:lnTo>
                  <a:pt x="913" y="20"/>
                </a:lnTo>
                <a:lnTo>
                  <a:pt x="965" y="9"/>
                </a:lnTo>
                <a:lnTo>
                  <a:pt x="1073" y="0"/>
                </a:lnTo>
                <a:lnTo>
                  <a:pt x="1174" y="9"/>
                </a:lnTo>
                <a:lnTo>
                  <a:pt x="1269" y="36"/>
                </a:lnTo>
                <a:lnTo>
                  <a:pt x="1314" y="56"/>
                </a:lnTo>
                <a:lnTo>
                  <a:pt x="1357" y="83"/>
                </a:lnTo>
                <a:lnTo>
                  <a:pt x="1398" y="112"/>
                </a:lnTo>
                <a:lnTo>
                  <a:pt x="1438" y="148"/>
                </a:lnTo>
                <a:lnTo>
                  <a:pt x="1472" y="185"/>
                </a:lnTo>
                <a:lnTo>
                  <a:pt x="1504" y="225"/>
                </a:lnTo>
                <a:lnTo>
                  <a:pt x="1531" y="268"/>
                </a:lnTo>
                <a:lnTo>
                  <a:pt x="1553" y="313"/>
                </a:lnTo>
                <a:lnTo>
                  <a:pt x="1580" y="408"/>
                </a:lnTo>
                <a:lnTo>
                  <a:pt x="1592" y="514"/>
                </a:lnTo>
                <a:lnTo>
                  <a:pt x="1580" y="618"/>
                </a:lnTo>
                <a:lnTo>
                  <a:pt x="1553" y="713"/>
                </a:lnTo>
                <a:lnTo>
                  <a:pt x="1531" y="758"/>
                </a:lnTo>
                <a:lnTo>
                  <a:pt x="1504" y="801"/>
                </a:lnTo>
                <a:lnTo>
                  <a:pt x="1472" y="841"/>
                </a:lnTo>
                <a:lnTo>
                  <a:pt x="1438" y="882"/>
                </a:lnTo>
                <a:lnTo>
                  <a:pt x="1398" y="916"/>
                </a:lnTo>
                <a:lnTo>
                  <a:pt x="1357" y="947"/>
                </a:lnTo>
                <a:lnTo>
                  <a:pt x="1314" y="972"/>
                </a:lnTo>
                <a:lnTo>
                  <a:pt x="1269" y="995"/>
                </a:lnTo>
                <a:lnTo>
                  <a:pt x="1174" y="1022"/>
                </a:lnTo>
                <a:lnTo>
                  <a:pt x="1073" y="1033"/>
                </a:lnTo>
                <a:lnTo>
                  <a:pt x="967" y="1022"/>
                </a:lnTo>
                <a:lnTo>
                  <a:pt x="872" y="995"/>
                </a:lnTo>
                <a:lnTo>
                  <a:pt x="827" y="972"/>
                </a:lnTo>
                <a:lnTo>
                  <a:pt x="784" y="945"/>
                </a:lnTo>
                <a:lnTo>
                  <a:pt x="744" y="914"/>
                </a:lnTo>
                <a:lnTo>
                  <a:pt x="706" y="880"/>
                </a:lnTo>
                <a:lnTo>
                  <a:pt x="669" y="839"/>
                </a:lnTo>
                <a:lnTo>
                  <a:pt x="638" y="799"/>
                </a:lnTo>
                <a:lnTo>
                  <a:pt x="613" y="756"/>
                </a:lnTo>
                <a:lnTo>
                  <a:pt x="591" y="710"/>
                </a:lnTo>
                <a:lnTo>
                  <a:pt x="563" y="616"/>
                </a:lnTo>
                <a:lnTo>
                  <a:pt x="554" y="514"/>
                </a:lnTo>
                <a:lnTo>
                  <a:pt x="554" y="514"/>
                </a:lnTo>
                <a:close/>
                <a:moveTo>
                  <a:pt x="676" y="5606"/>
                </a:moveTo>
                <a:lnTo>
                  <a:pt x="676" y="2762"/>
                </a:lnTo>
                <a:lnTo>
                  <a:pt x="0" y="2762"/>
                </a:lnTo>
                <a:lnTo>
                  <a:pt x="0" y="1999"/>
                </a:lnTo>
                <a:lnTo>
                  <a:pt x="1533" y="1999"/>
                </a:lnTo>
                <a:lnTo>
                  <a:pt x="1533" y="5606"/>
                </a:lnTo>
                <a:lnTo>
                  <a:pt x="2209" y="5606"/>
                </a:lnTo>
                <a:lnTo>
                  <a:pt x="2209" y="6369"/>
                </a:lnTo>
                <a:lnTo>
                  <a:pt x="0" y="6369"/>
                </a:lnTo>
                <a:lnTo>
                  <a:pt x="0" y="5606"/>
                </a:lnTo>
                <a:lnTo>
                  <a:pt x="676" y="560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01" name="Rectangle 153"/>
          <p:cNvSpPr>
            <a:spLocks noChangeArrowheads="1"/>
          </p:cNvSpPr>
          <p:nvPr/>
        </p:nvSpPr>
        <p:spPr bwMode="auto">
          <a:xfrm>
            <a:off x="3839674" y="56052"/>
            <a:ext cx="25278" cy="6727214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02" name="Rectangle 154"/>
          <p:cNvSpPr>
            <a:spLocks noChangeArrowheads="1"/>
          </p:cNvSpPr>
          <p:nvPr/>
        </p:nvSpPr>
        <p:spPr bwMode="auto">
          <a:xfrm>
            <a:off x="8313860" y="56052"/>
            <a:ext cx="25278" cy="6727214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03" name="Rectangle 155"/>
          <p:cNvSpPr>
            <a:spLocks noChangeArrowheads="1"/>
          </p:cNvSpPr>
          <p:nvPr/>
        </p:nvSpPr>
        <p:spPr bwMode="auto">
          <a:xfrm>
            <a:off x="3839675" y="56051"/>
            <a:ext cx="4498364" cy="2527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3839675" y="6776672"/>
            <a:ext cx="4498364" cy="2527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05" name="Rectangle 157"/>
          <p:cNvSpPr>
            <a:spLocks noChangeArrowheads="1"/>
          </p:cNvSpPr>
          <p:nvPr/>
        </p:nvSpPr>
        <p:spPr bwMode="auto">
          <a:xfrm>
            <a:off x="4128721" y="5730387"/>
            <a:ext cx="3922469" cy="25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08" name="Rectangle 160"/>
          <p:cNvSpPr>
            <a:spLocks noChangeArrowheads="1"/>
          </p:cNvSpPr>
          <p:nvPr/>
        </p:nvSpPr>
        <p:spPr bwMode="auto">
          <a:xfrm>
            <a:off x="4513385" y="6277708"/>
            <a:ext cx="3112477" cy="34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it-IT" sz="1108" b="1">
                <a:solidFill>
                  <a:srgbClr val="000000"/>
                </a:solidFill>
                <a:latin typeface="Gill Sans"/>
              </a:rPr>
              <a:t>Non compiere azioni di propria iniziativa</a:t>
            </a:r>
          </a:p>
          <a:p>
            <a:pPr algn="ctr"/>
            <a:r>
              <a:rPr lang="it-IT" sz="1108" b="1">
                <a:solidFill>
                  <a:srgbClr val="FF0000"/>
                </a:solidFill>
                <a:latin typeface="Gill Sans"/>
              </a:rPr>
              <a:t>Non tornare mai indietro per NESSUN MOTIVO</a:t>
            </a:r>
            <a:r>
              <a:rPr lang="it-IT" sz="1108" b="1">
                <a:solidFill>
                  <a:srgbClr val="000000"/>
                </a:solidFill>
                <a:latin typeface="Gill Sans"/>
              </a:rPr>
              <a:t>  </a:t>
            </a:r>
            <a:endParaRPr lang="it-IT" sz="1662"/>
          </a:p>
        </p:txBody>
      </p:sp>
      <p:sp>
        <p:nvSpPr>
          <p:cNvPr id="2209" name="Rectangle 161"/>
          <p:cNvSpPr>
            <a:spLocks noChangeArrowheads="1"/>
          </p:cNvSpPr>
          <p:nvPr/>
        </p:nvSpPr>
        <p:spPr bwMode="auto">
          <a:xfrm>
            <a:off x="4091354" y="6383215"/>
            <a:ext cx="3921369" cy="25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11" name="Rectangle 163"/>
          <p:cNvSpPr>
            <a:spLocks noChangeArrowheads="1"/>
          </p:cNvSpPr>
          <p:nvPr/>
        </p:nvSpPr>
        <p:spPr bwMode="auto">
          <a:xfrm>
            <a:off x="4283686" y="147271"/>
            <a:ext cx="3618035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23" name="Rectangle 175"/>
          <p:cNvSpPr>
            <a:spLocks noChangeArrowheads="1"/>
          </p:cNvSpPr>
          <p:nvPr/>
        </p:nvSpPr>
        <p:spPr bwMode="auto">
          <a:xfrm>
            <a:off x="6186122" y="1382591"/>
            <a:ext cx="1937605" cy="25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26" name="Rectangle 178"/>
          <p:cNvSpPr>
            <a:spLocks noChangeArrowheads="1"/>
          </p:cNvSpPr>
          <p:nvPr/>
        </p:nvSpPr>
        <p:spPr bwMode="auto">
          <a:xfrm>
            <a:off x="6186122" y="1782640"/>
            <a:ext cx="1937605" cy="33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32" name="Rectangle 184"/>
          <p:cNvSpPr>
            <a:spLocks noChangeArrowheads="1"/>
          </p:cNvSpPr>
          <p:nvPr/>
        </p:nvSpPr>
        <p:spPr bwMode="auto">
          <a:xfrm>
            <a:off x="6186122" y="2467342"/>
            <a:ext cx="1937605" cy="25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58" name="Rectangle 210"/>
          <p:cNvSpPr>
            <a:spLocks noChangeArrowheads="1"/>
          </p:cNvSpPr>
          <p:nvPr/>
        </p:nvSpPr>
        <p:spPr bwMode="auto">
          <a:xfrm>
            <a:off x="6186122" y="4958862"/>
            <a:ext cx="1937605" cy="24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60" name="Rectangle 212"/>
          <p:cNvSpPr>
            <a:spLocks noChangeArrowheads="1"/>
          </p:cNvSpPr>
          <p:nvPr/>
        </p:nvSpPr>
        <p:spPr bwMode="auto">
          <a:xfrm>
            <a:off x="8100646" y="999027"/>
            <a:ext cx="52754" cy="523252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61" name="Rectangle 213"/>
          <p:cNvSpPr>
            <a:spLocks noChangeArrowheads="1"/>
          </p:cNvSpPr>
          <p:nvPr/>
        </p:nvSpPr>
        <p:spPr bwMode="auto">
          <a:xfrm>
            <a:off x="4050690" y="990234"/>
            <a:ext cx="4089522" cy="52754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62" name="Rectangle 214"/>
          <p:cNvSpPr>
            <a:spLocks noChangeArrowheads="1"/>
          </p:cNvSpPr>
          <p:nvPr/>
        </p:nvSpPr>
        <p:spPr bwMode="auto">
          <a:xfrm>
            <a:off x="4038600" y="6178794"/>
            <a:ext cx="4114800" cy="52754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63" name="Rectangle 215"/>
          <p:cNvSpPr>
            <a:spLocks noChangeArrowheads="1"/>
          </p:cNvSpPr>
          <p:nvPr/>
        </p:nvSpPr>
        <p:spPr bwMode="auto">
          <a:xfrm>
            <a:off x="4059482" y="1382591"/>
            <a:ext cx="1938704" cy="25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64" name="Rectangle 216"/>
          <p:cNvSpPr>
            <a:spLocks noChangeArrowheads="1"/>
          </p:cNvSpPr>
          <p:nvPr/>
        </p:nvSpPr>
        <p:spPr bwMode="auto">
          <a:xfrm>
            <a:off x="4102344" y="1036393"/>
            <a:ext cx="3978519" cy="17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it-IT" sz="1108" b="1">
                <a:solidFill>
                  <a:srgbClr val="FF0000"/>
                </a:solidFill>
                <a:latin typeface="BankGothic Md BT" pitchFamily="34" charset="0"/>
              </a:rPr>
              <a:t>AULA</a:t>
            </a:r>
            <a:endParaRPr lang="it-IT" sz="1108"/>
          </a:p>
        </p:txBody>
      </p:sp>
      <p:sp>
        <p:nvSpPr>
          <p:cNvPr id="2265" name="Rectangle 217"/>
          <p:cNvSpPr>
            <a:spLocks noChangeArrowheads="1"/>
          </p:cNvSpPr>
          <p:nvPr/>
        </p:nvSpPr>
        <p:spPr bwMode="auto">
          <a:xfrm>
            <a:off x="4059482" y="1636469"/>
            <a:ext cx="1938704" cy="146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69" name="Rectangle 221"/>
          <p:cNvSpPr>
            <a:spLocks noChangeArrowheads="1"/>
          </p:cNvSpPr>
          <p:nvPr/>
        </p:nvSpPr>
        <p:spPr bwMode="auto">
          <a:xfrm>
            <a:off x="4059482" y="2117848"/>
            <a:ext cx="1938704" cy="20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71" name="Rectangle 223"/>
          <p:cNvSpPr>
            <a:spLocks noChangeArrowheads="1"/>
          </p:cNvSpPr>
          <p:nvPr/>
        </p:nvSpPr>
        <p:spPr bwMode="auto">
          <a:xfrm>
            <a:off x="4059482" y="2321169"/>
            <a:ext cx="1938704" cy="146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75" name="Rectangle 227"/>
          <p:cNvSpPr>
            <a:spLocks noChangeArrowheads="1"/>
          </p:cNvSpPr>
          <p:nvPr/>
        </p:nvSpPr>
        <p:spPr bwMode="auto">
          <a:xfrm>
            <a:off x="4059482" y="2717922"/>
            <a:ext cx="1938704" cy="25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78" name="Rectangle 230"/>
          <p:cNvSpPr>
            <a:spLocks noChangeArrowheads="1"/>
          </p:cNvSpPr>
          <p:nvPr/>
        </p:nvSpPr>
        <p:spPr bwMode="auto">
          <a:xfrm>
            <a:off x="4059482" y="3176221"/>
            <a:ext cx="1938704" cy="25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81" name="Rectangle 233"/>
          <p:cNvSpPr>
            <a:spLocks noChangeArrowheads="1"/>
          </p:cNvSpPr>
          <p:nvPr/>
        </p:nvSpPr>
        <p:spPr bwMode="auto">
          <a:xfrm>
            <a:off x="4059482" y="3432298"/>
            <a:ext cx="1938704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84" name="Rectangle 236"/>
          <p:cNvSpPr>
            <a:spLocks noChangeArrowheads="1"/>
          </p:cNvSpPr>
          <p:nvPr/>
        </p:nvSpPr>
        <p:spPr bwMode="auto">
          <a:xfrm>
            <a:off x="4059482" y="3689472"/>
            <a:ext cx="1938704" cy="25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89" name="Rectangle 241"/>
          <p:cNvSpPr>
            <a:spLocks noChangeArrowheads="1"/>
          </p:cNvSpPr>
          <p:nvPr/>
        </p:nvSpPr>
        <p:spPr bwMode="auto">
          <a:xfrm>
            <a:off x="4050690" y="4190634"/>
            <a:ext cx="1938704" cy="25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92" name="Rectangle 244"/>
          <p:cNvSpPr>
            <a:spLocks noChangeArrowheads="1"/>
          </p:cNvSpPr>
          <p:nvPr/>
        </p:nvSpPr>
        <p:spPr bwMode="auto">
          <a:xfrm>
            <a:off x="4059482" y="4450007"/>
            <a:ext cx="1938704" cy="25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97" name="Rectangle 249"/>
          <p:cNvSpPr>
            <a:spLocks noChangeArrowheads="1"/>
          </p:cNvSpPr>
          <p:nvPr/>
        </p:nvSpPr>
        <p:spPr bwMode="auto">
          <a:xfrm>
            <a:off x="4059483" y="4589585"/>
            <a:ext cx="3935656" cy="61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299" name="Rectangle 251"/>
          <p:cNvSpPr>
            <a:spLocks noChangeArrowheads="1"/>
          </p:cNvSpPr>
          <p:nvPr/>
        </p:nvSpPr>
        <p:spPr bwMode="auto">
          <a:xfrm>
            <a:off x="4091354" y="4958861"/>
            <a:ext cx="3940053" cy="116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108" b="1">
                <a:solidFill>
                  <a:srgbClr val="000000"/>
                </a:solidFill>
                <a:latin typeface="Gill Sans"/>
              </a:rPr>
              <a:t>  </a:t>
            </a:r>
          </a:p>
        </p:txBody>
      </p:sp>
      <p:sp>
        <p:nvSpPr>
          <p:cNvPr id="2301" name="Rectangle 253"/>
          <p:cNvSpPr>
            <a:spLocks noChangeArrowheads="1"/>
          </p:cNvSpPr>
          <p:nvPr/>
        </p:nvSpPr>
        <p:spPr bwMode="auto">
          <a:xfrm>
            <a:off x="4051788" y="985838"/>
            <a:ext cx="52754" cy="523252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1246"/>
          </a:p>
        </p:txBody>
      </p:sp>
      <p:sp>
        <p:nvSpPr>
          <p:cNvPr id="2305" name="Rectangle 257"/>
          <p:cNvSpPr>
            <a:spLocks noChangeArrowheads="1"/>
          </p:cNvSpPr>
          <p:nvPr/>
        </p:nvSpPr>
        <p:spPr bwMode="auto">
          <a:xfrm>
            <a:off x="4144108" y="1160585"/>
            <a:ext cx="3907082" cy="121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t-IT" sz="1108" b="1" dirty="0">
                <a:solidFill>
                  <a:srgbClr val="000000"/>
                </a:solidFill>
                <a:latin typeface="Gill Sans"/>
              </a:rPr>
              <a:t>    </a:t>
            </a:r>
            <a:r>
              <a:rPr lang="it-IT" sz="969" b="1" dirty="0">
                <a:solidFill>
                  <a:srgbClr val="FF0000"/>
                </a:solidFill>
                <a:latin typeface="Gill Sans"/>
              </a:rPr>
              <a:t>Alunni</a:t>
            </a:r>
            <a:endParaRPr lang="it-IT" sz="969" b="1" dirty="0">
              <a:solidFill>
                <a:srgbClr val="000000"/>
              </a:solidFill>
              <a:latin typeface="Gill Sans"/>
            </a:endParaRPr>
          </a:p>
          <a:p>
            <a:r>
              <a:rPr lang="it-IT" sz="831" b="1" dirty="0">
                <a:solidFill>
                  <a:srgbClr val="000000"/>
                </a:solidFill>
                <a:latin typeface="Gill Sans"/>
              </a:rPr>
              <a:t>    1   Mantenere la calma</a:t>
            </a:r>
          </a:p>
          <a:p>
            <a:r>
              <a:rPr lang="it-IT" sz="831" b="1" dirty="0">
                <a:solidFill>
                  <a:srgbClr val="000000"/>
                </a:solidFill>
                <a:latin typeface="Gill Sans"/>
              </a:rPr>
              <a:t>    2   Non prendere cappotti, borse, ecc.</a:t>
            </a:r>
          </a:p>
          <a:p>
            <a:r>
              <a:rPr lang="it-IT" sz="831" b="1" dirty="0">
                <a:solidFill>
                  <a:srgbClr val="000000"/>
                </a:solidFill>
                <a:latin typeface="Gill Sans"/>
              </a:rPr>
              <a:t>    3   Formare la fila in Aula </a:t>
            </a:r>
          </a:p>
          <a:p>
            <a:r>
              <a:rPr lang="it-IT" sz="831" b="1" dirty="0">
                <a:solidFill>
                  <a:srgbClr val="000000"/>
                </a:solidFill>
                <a:latin typeface="Gill Sans"/>
              </a:rPr>
              <a:t>    4   Uscire dall’Aula </a:t>
            </a:r>
            <a:r>
              <a:rPr lang="it-IT" sz="831" b="1" dirty="0">
                <a:solidFill>
                  <a:srgbClr val="000000"/>
                </a:solidFill>
                <a:latin typeface="Gill Sans"/>
              </a:rPr>
              <a:t>in modo ordinato ma celere   </a:t>
            </a:r>
            <a:endParaRPr lang="it-IT" sz="831" b="1" dirty="0">
              <a:solidFill>
                <a:srgbClr val="000000"/>
              </a:solidFill>
              <a:latin typeface="Gill Sans"/>
            </a:endParaRPr>
          </a:p>
          <a:p>
            <a:r>
              <a:rPr lang="it-IT" sz="831" b="1" dirty="0">
                <a:solidFill>
                  <a:srgbClr val="000000"/>
                </a:solidFill>
                <a:latin typeface="Gill Sans"/>
              </a:rPr>
              <a:t> </a:t>
            </a:r>
            <a:r>
              <a:rPr lang="it-IT" sz="831" b="1" dirty="0">
                <a:solidFill>
                  <a:srgbClr val="000000"/>
                </a:solidFill>
                <a:latin typeface="Gill Sans"/>
              </a:rPr>
              <a:t>   </a:t>
            </a:r>
            <a:r>
              <a:rPr lang="it-IT" sz="831" b="1" dirty="0">
                <a:solidFill>
                  <a:srgbClr val="000000"/>
                </a:solidFill>
                <a:latin typeface="Gill Sans"/>
              </a:rPr>
              <a:t>5   Non correre ma camminare con passo sicuro</a:t>
            </a:r>
          </a:p>
          <a:p>
            <a:r>
              <a:rPr lang="it-IT" sz="831" b="1" dirty="0">
                <a:solidFill>
                  <a:srgbClr val="000000"/>
                </a:solidFill>
                <a:latin typeface="Gill Sans"/>
              </a:rPr>
              <a:t>    6   Aiutare i Compagni in difficoltà</a:t>
            </a:r>
          </a:p>
          <a:p>
            <a:r>
              <a:rPr lang="it-IT" sz="831" b="1" dirty="0">
                <a:solidFill>
                  <a:srgbClr val="000000"/>
                </a:solidFill>
                <a:latin typeface="Gill Sans"/>
              </a:rPr>
              <a:t>    7   Seguire i percorsi di emergenza</a:t>
            </a:r>
          </a:p>
          <a:p>
            <a:r>
              <a:rPr lang="it-IT" sz="831" b="1" dirty="0">
                <a:solidFill>
                  <a:srgbClr val="000000"/>
                </a:solidFill>
                <a:latin typeface="Gill Sans"/>
              </a:rPr>
              <a:t>    8   Raggiungere il Punto di raccolta</a:t>
            </a:r>
            <a:r>
              <a:rPr lang="it-IT" sz="969" b="1" dirty="0">
                <a:solidFill>
                  <a:srgbClr val="000000"/>
                </a:solidFill>
                <a:latin typeface="Gill Sans"/>
              </a:rPr>
              <a:t>  </a:t>
            </a:r>
          </a:p>
        </p:txBody>
      </p:sp>
      <p:sp>
        <p:nvSpPr>
          <p:cNvPr id="2309" name="Rectangle 261"/>
          <p:cNvSpPr>
            <a:spLocks noChangeArrowheads="1"/>
          </p:cNvSpPr>
          <p:nvPr/>
        </p:nvSpPr>
        <p:spPr bwMode="auto">
          <a:xfrm>
            <a:off x="4144108" y="2532185"/>
            <a:ext cx="3944449" cy="937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t-IT" sz="1108" b="1">
                <a:solidFill>
                  <a:srgbClr val="000000"/>
                </a:solidFill>
                <a:latin typeface="Gill Sans"/>
              </a:rPr>
              <a:t>    </a:t>
            </a:r>
            <a:r>
              <a:rPr lang="it-IT" sz="969" b="1">
                <a:solidFill>
                  <a:srgbClr val="FF0000"/>
                </a:solidFill>
                <a:latin typeface="Gill Sans"/>
              </a:rPr>
              <a:t>Insegnante:</a:t>
            </a:r>
            <a:endParaRPr lang="it-IT" sz="969" b="1">
              <a:solidFill>
                <a:srgbClr val="000000"/>
              </a:solidFill>
              <a:latin typeface="Gill Sans"/>
            </a:endParaRPr>
          </a:p>
          <a:p>
            <a:r>
              <a:rPr lang="it-IT" sz="831" b="1">
                <a:solidFill>
                  <a:srgbClr val="000000"/>
                </a:solidFill>
                <a:latin typeface="Gill Sans"/>
              </a:rPr>
              <a:t>    1  Prendere il registro delle Presenze</a:t>
            </a:r>
          </a:p>
          <a:p>
            <a:r>
              <a:rPr lang="it-IT" sz="831" b="1">
                <a:solidFill>
                  <a:srgbClr val="000000"/>
                </a:solidFill>
                <a:latin typeface="Gill Sans"/>
              </a:rPr>
              <a:t>    2  Se da solo posizionarsi capofila</a:t>
            </a:r>
          </a:p>
          <a:p>
            <a:r>
              <a:rPr lang="it-IT" sz="831" b="1">
                <a:solidFill>
                  <a:srgbClr val="000000"/>
                </a:solidFill>
                <a:latin typeface="Gill Sans"/>
              </a:rPr>
              <a:t>    3  Controllare che il percorso sia libero da altri alunni</a:t>
            </a:r>
          </a:p>
          <a:p>
            <a:r>
              <a:rPr lang="it-IT" sz="831" b="1">
                <a:solidFill>
                  <a:srgbClr val="000000"/>
                </a:solidFill>
                <a:latin typeface="Gill Sans"/>
              </a:rPr>
              <a:t>    4  Se possibile chiudere la porta dell’aula</a:t>
            </a:r>
          </a:p>
          <a:p>
            <a:r>
              <a:rPr lang="it-IT" sz="831" b="1">
                <a:solidFill>
                  <a:srgbClr val="000000"/>
                </a:solidFill>
                <a:latin typeface="Gill Sans"/>
              </a:rPr>
              <a:t>    5  Raggiunto il luogo di riunione fare l’appello dei presenti  e </a:t>
            </a:r>
          </a:p>
          <a:p>
            <a:r>
              <a:rPr lang="it-IT" sz="831" b="1">
                <a:solidFill>
                  <a:srgbClr val="000000"/>
                </a:solidFill>
                <a:latin typeface="Gill Sans"/>
              </a:rPr>
              <a:t>        riferire al Responsabile</a:t>
            </a:r>
          </a:p>
        </p:txBody>
      </p:sp>
      <p:sp>
        <p:nvSpPr>
          <p:cNvPr id="2312" name="Rectangle 264"/>
          <p:cNvSpPr>
            <a:spLocks noChangeArrowheads="1"/>
          </p:cNvSpPr>
          <p:nvPr/>
        </p:nvSpPr>
        <p:spPr bwMode="auto">
          <a:xfrm>
            <a:off x="4144108" y="5279781"/>
            <a:ext cx="3798277" cy="83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969" b="1" u="sng">
                <a:solidFill>
                  <a:srgbClr val="FF0000"/>
                </a:solidFill>
                <a:latin typeface="Gill Sans"/>
              </a:rPr>
              <a:t>ATTENZIONE</a:t>
            </a:r>
            <a:endParaRPr lang="it-IT" sz="969" b="1">
              <a:solidFill>
                <a:srgbClr val="000000"/>
              </a:solidFill>
              <a:latin typeface="Gill Sans"/>
            </a:endParaRPr>
          </a:p>
          <a:p>
            <a:pPr algn="just"/>
            <a:r>
              <a:rPr lang="it-IT" sz="969" b="1">
                <a:solidFill>
                  <a:srgbClr val="000000"/>
                </a:solidFill>
                <a:latin typeface="Gill Sans"/>
              </a:rPr>
              <a:t>  </a:t>
            </a:r>
            <a:r>
              <a:rPr lang="it-IT" sz="969" b="1" u="sng">
                <a:solidFill>
                  <a:srgbClr val="000000"/>
                </a:solidFill>
                <a:latin typeface="Gill Sans"/>
              </a:rPr>
              <a:t>Nel caso che i corridoi  siano invasi dal fumo e sia impossibile la fuga chiudere la porta  dell’aula, cercare di sigillare tutte  le fessure con panni, tenere chiuse le  finestre in modo che non  possa entrare fumo nell’aula.</a:t>
            </a:r>
            <a:r>
              <a:rPr lang="it-IT" sz="969" b="1">
                <a:solidFill>
                  <a:srgbClr val="000000"/>
                </a:solidFill>
                <a:latin typeface="Gill Sans"/>
              </a:rPr>
              <a:t>   </a:t>
            </a:r>
          </a:p>
        </p:txBody>
      </p:sp>
      <p:sp>
        <p:nvSpPr>
          <p:cNvPr id="2314" name="Rectangle 266"/>
          <p:cNvSpPr>
            <a:spLocks noChangeArrowheads="1"/>
          </p:cNvSpPr>
          <p:nvPr/>
        </p:nvSpPr>
        <p:spPr bwMode="auto">
          <a:xfrm>
            <a:off x="4196862" y="3529013"/>
            <a:ext cx="3870813" cy="189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50578" indent="-250578"/>
            <a:r>
              <a:rPr lang="it-IT" sz="1108" b="1" dirty="0">
                <a:solidFill>
                  <a:srgbClr val="000000"/>
                </a:solidFill>
                <a:latin typeface="Gill Sans"/>
              </a:rPr>
              <a:t> </a:t>
            </a:r>
            <a:r>
              <a:rPr lang="it-IT" sz="969" b="1" dirty="0">
                <a:solidFill>
                  <a:srgbClr val="FF0000"/>
                </a:solidFill>
                <a:latin typeface="Gill Sans"/>
              </a:rPr>
              <a:t>In caso di terremoto:</a:t>
            </a:r>
          </a:p>
          <a:p>
            <a:pPr marL="250578" indent="-250578"/>
            <a:endParaRPr lang="it-IT" sz="1108" b="1" dirty="0">
              <a:solidFill>
                <a:srgbClr val="000000"/>
              </a:solidFill>
              <a:latin typeface="Gill Sans"/>
            </a:endParaRPr>
          </a:p>
          <a:p>
            <a:pPr marL="250578" indent="-250578" algn="just"/>
            <a:r>
              <a:rPr lang="it-IT" sz="831" b="1" dirty="0">
                <a:solidFill>
                  <a:srgbClr val="000000"/>
                </a:solidFill>
                <a:latin typeface="Gill Sans"/>
              </a:rPr>
              <a:t>   1 Rifugiarsi sotto un tavolo o sotto una parte resistente della             struttura (travi, ecc.) fino alla fine della scossa</a:t>
            </a:r>
          </a:p>
          <a:p>
            <a:pPr marL="250578" indent="-250578" algn="just"/>
            <a:r>
              <a:rPr lang="it-IT" sz="831" b="1" dirty="0">
                <a:solidFill>
                  <a:srgbClr val="000000"/>
                </a:solidFill>
                <a:latin typeface="Gill Sans"/>
              </a:rPr>
              <a:t>   2    Allontanarsi da finestre, specchi, lampadari, armadi, scaffali. </a:t>
            </a:r>
          </a:p>
          <a:p>
            <a:pPr marL="250578" indent="-250578" algn="just"/>
            <a:r>
              <a:rPr lang="it-IT" sz="831" b="1" dirty="0">
                <a:solidFill>
                  <a:srgbClr val="000000"/>
                </a:solidFill>
                <a:latin typeface="Gill Sans"/>
              </a:rPr>
              <a:t>         Fare attenzione alla caduta di oggetti. </a:t>
            </a:r>
          </a:p>
          <a:p>
            <a:pPr marL="250578" indent="-250578" algn="just"/>
            <a:r>
              <a:rPr lang="it-IT" sz="831" b="1" dirty="0">
                <a:solidFill>
                  <a:srgbClr val="000000"/>
                </a:solidFill>
                <a:latin typeface="Gill Sans"/>
              </a:rPr>
              <a:t>   3    Dopo la segnalazione d’allarme e comunque dopo la fine  della scossa, evacuare lo stabile attenendosi alla procedura  di evacuazione</a:t>
            </a:r>
          </a:p>
          <a:p>
            <a:pPr marL="250578" indent="-250578" algn="just"/>
            <a:r>
              <a:rPr lang="it-IT" sz="831" b="1" dirty="0">
                <a:solidFill>
                  <a:srgbClr val="000000"/>
                </a:solidFill>
                <a:latin typeface="Gill Sans"/>
              </a:rPr>
              <a:t>   4    Aprire le porte con prudenza muoversi con estrema cautela.</a:t>
            </a:r>
          </a:p>
          <a:p>
            <a:pPr marL="250578" indent="-250578" algn="just"/>
            <a:r>
              <a:rPr lang="it-IT" sz="831" b="1" dirty="0">
                <a:solidFill>
                  <a:srgbClr val="000000"/>
                </a:solidFill>
                <a:latin typeface="Gill Sans"/>
              </a:rPr>
              <a:t>   5  Individuare il percorso più sicuro in base ai danni visibili e spostarsi                    lungo i muri, anche discendendo le scale (da utilizzare solo se indispensabili)</a:t>
            </a:r>
          </a:p>
          <a:p>
            <a:pPr marL="250578" indent="-250578" algn="just"/>
            <a:r>
              <a:rPr lang="it-IT" sz="831" b="1" dirty="0">
                <a:solidFill>
                  <a:srgbClr val="000000"/>
                </a:solidFill>
                <a:latin typeface="Gill Sans"/>
              </a:rPr>
              <a:t>   6    Non usare per nessun motivo gli ascensori</a:t>
            </a:r>
          </a:p>
          <a:p>
            <a:pPr marL="250578" indent="-250578"/>
            <a:r>
              <a:rPr lang="it-IT" sz="969" b="1" dirty="0">
                <a:solidFill>
                  <a:srgbClr val="000000"/>
                </a:solidFill>
                <a:latin typeface="Gill Sans"/>
              </a:rPr>
              <a:t>    </a:t>
            </a:r>
          </a:p>
        </p:txBody>
      </p:sp>
      <p:sp>
        <p:nvSpPr>
          <p:cNvPr id="2317" name="Rectangle 269"/>
          <p:cNvSpPr>
            <a:spLocks noChangeArrowheads="1"/>
          </p:cNvSpPr>
          <p:nvPr/>
        </p:nvSpPr>
        <p:spPr bwMode="auto">
          <a:xfrm>
            <a:off x="3900072" y="6646985"/>
            <a:ext cx="4366580" cy="74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it-IT" sz="485" b="1">
                <a:solidFill>
                  <a:srgbClr val="3399FF"/>
                </a:solidFill>
                <a:latin typeface="Arial" pitchFamily="34" charset="0"/>
              </a:rPr>
              <a:t>Monitor Engineering S.r.l. – via Ravennate, 959 – 47521 Cesena (FC) – tel. 0547 631 253 – Fax 0547 631 953 – email: info@monitorengineering.com</a:t>
            </a:r>
            <a:endParaRPr lang="it-IT" sz="415" b="1">
              <a:solidFill>
                <a:srgbClr val="3399FF"/>
              </a:solidFill>
              <a:latin typeface="Arial" pitchFamily="34" charset="0"/>
            </a:endParaRPr>
          </a:p>
        </p:txBody>
      </p:sp>
      <p:sp>
        <p:nvSpPr>
          <p:cNvPr id="46" name="Rectangle 164"/>
          <p:cNvSpPr>
            <a:spLocks noChangeArrowheads="1"/>
          </p:cNvSpPr>
          <p:nvPr/>
        </p:nvSpPr>
        <p:spPr bwMode="auto">
          <a:xfrm>
            <a:off x="4414460" y="461575"/>
            <a:ext cx="3511452" cy="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it-IT" sz="1662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Istruzioni da seguire </a:t>
            </a:r>
            <a:r>
              <a:rPr lang="it-IT" sz="1662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it-IT" sz="1662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caso di </a:t>
            </a:r>
            <a:r>
              <a:rPr lang="it-IT" sz="1662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Emergenza</a:t>
            </a:r>
            <a:r>
              <a:rPr lang="it-IT" sz="1662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62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t-IT" sz="1662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7" name="Picture 271" descr="C:\Documents and Settings\Xp\Desktop\doc vari\loghi monitor\logo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19888" y="115376"/>
            <a:ext cx="1088056" cy="2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41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336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BankGothic Md BT</vt:lpstr>
      <vt:lpstr>Calibri</vt:lpstr>
      <vt:lpstr>Calibri Light</vt:lpstr>
      <vt:lpstr>Gill Sans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1</cp:revision>
  <dcterms:created xsi:type="dcterms:W3CDTF">2022-09-30T15:55:51Z</dcterms:created>
  <dcterms:modified xsi:type="dcterms:W3CDTF">2022-09-30T15:58:39Z</dcterms:modified>
</cp:coreProperties>
</file>